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511" r:id="rId2"/>
    <p:sldMasterId id="2147489719" r:id="rId3"/>
    <p:sldMasterId id="2147489960" r:id="rId4"/>
  </p:sldMasterIdLst>
  <p:notesMasterIdLst>
    <p:notesMasterId r:id="rId32"/>
  </p:notesMasterIdLst>
  <p:handoutMasterIdLst>
    <p:handoutMasterId r:id="rId33"/>
  </p:handoutMasterIdLst>
  <p:sldIdLst>
    <p:sldId id="2279" r:id="rId5"/>
    <p:sldId id="2281" r:id="rId6"/>
    <p:sldId id="2282" r:id="rId7"/>
    <p:sldId id="2284" r:id="rId8"/>
    <p:sldId id="2130" r:id="rId9"/>
    <p:sldId id="2131" r:id="rId10"/>
    <p:sldId id="2345" r:id="rId11"/>
    <p:sldId id="2096" r:id="rId12"/>
    <p:sldId id="2291" r:id="rId13"/>
    <p:sldId id="2292" r:id="rId14"/>
    <p:sldId id="2293" r:id="rId15"/>
    <p:sldId id="2294" r:id="rId16"/>
    <p:sldId id="2295" r:id="rId17"/>
    <p:sldId id="2296" r:id="rId18"/>
    <p:sldId id="2297" r:id="rId19"/>
    <p:sldId id="2298" r:id="rId20"/>
    <p:sldId id="2299" r:id="rId21"/>
    <p:sldId id="2300" r:id="rId22"/>
    <p:sldId id="2301" r:id="rId23"/>
    <p:sldId id="2302" r:id="rId24"/>
    <p:sldId id="2303" r:id="rId25"/>
    <p:sldId id="2304" r:id="rId26"/>
    <p:sldId id="2305" r:id="rId27"/>
    <p:sldId id="2306" r:id="rId28"/>
    <p:sldId id="2343" r:id="rId29"/>
    <p:sldId id="2344" r:id="rId30"/>
    <p:sldId id="1045" r:id="rId31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F00FF"/>
    <a:srgbClr val="00FF00"/>
    <a:srgbClr val="FF99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96" autoAdjust="0"/>
    <p:restoredTop sz="93315" autoAdjust="0"/>
  </p:normalViewPr>
  <p:slideViewPr>
    <p:cSldViewPr>
      <p:cViewPr varScale="1">
        <p:scale>
          <a:sx n="59" d="100"/>
          <a:sy n="59" d="100"/>
        </p:scale>
        <p:origin x="13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EA2FE1-F0F5-4EB2-AFC5-957D15CF9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12D66F-1FA7-4D7A-829B-1D26CC1BCB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BBD1AF-EA8B-4714-8CA0-0FE9A61FD9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60C4B97-2879-49D9-92EB-081600B7C7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673966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CB28FB-BDAB-4C00-A35F-0AE90DC64A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ABA308-98C3-4025-87A4-619F3C773B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13D673-A889-477B-AA81-B90DE557A6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4041C1A-B4FF-41A6-94D3-978129F8FE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82852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CC8ED5-96F2-41E4-B20B-8911510577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147AC5-FEF8-4C44-BABE-FB4DEB53A8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E2FE15-225B-441E-A00E-BC5DCB0AB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32BECFB-297C-44F7-BD52-C1FC02BBA6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64173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896292-827A-4156-90D7-F96EB21B4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5000CD-030F-4401-8DF2-4D69475D2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CF8A4D-1ECC-4A5E-B518-E83D6DDAF0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F2DFAB35-50D1-4AF6-8BC3-A7D8E1DEEA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88871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0CD058-6D43-4722-997B-080126D3E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842FAF-D1CE-4624-9CF6-2019F8B93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C517C33-D84A-44C1-92BB-5E98CA1FEC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52CF0D51-D655-4780-93AC-FAABB83FF0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297684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D91800-3AD1-4033-ACE2-C6965656FC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34FB4E-CA23-4570-92B6-9B27CA15B5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8A587A-89EA-4A96-A18F-8CFC7B00F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9880C39-E841-4359-B041-AD06C515F9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641385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8AFA5E-6961-4AEA-9683-8EAFD3FE69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B880A76-BFCA-4DD3-B994-D8A07CA17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DA4D23-2A12-46D2-BC91-6C4B0F7944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C2D1CCB-70DC-42A3-9CF7-37AED6A2989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12599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8B5102-49F4-4D16-A011-4CA4F7E30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03C476-F512-432F-89A0-69CA09916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D75974-8A03-443E-8CEA-A8E9835DC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B83CEBB-6AA3-4311-B5B1-E2A7476CF1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46931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BEBB6-F8C1-4ADF-8E48-58CB34B48E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342ADD-ACE1-4F55-8B54-C8FCCE7BA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9CD7BF-CF80-4610-907C-CDDD3EFC96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FB28048-12A3-4872-8E26-DDCCFDB2C0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509623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E8A80B-064B-4CC5-871B-5E841D8794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EC272C-7E72-4D4D-B9EF-33DF0787C5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393DF3-8152-4B0B-99DB-CDCC2DF732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1C70502-6A78-408C-8AB6-DFB3534932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573542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2D8A37-AE50-48C2-B5FB-EC3C18993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795B7F-899C-4FF5-B538-B3CDC5A9B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7CD8F5-64DD-44D5-8D8F-56B12D7C5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B9A1843-1F2D-4361-B1F7-5104896BDD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657799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500AAE-B216-4A2B-AC2A-B6EB445BB9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34AF8C-0097-4AE9-B4AC-0085FACED0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AC8CD7-C2B4-485D-BFD3-5DC0769C29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010FD4E6-76BE-49EB-A0C0-A2DDAED7FD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254872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924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17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2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218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584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504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054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121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4737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652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1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48E2067-AB4A-4376-B5C6-F6297DF673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33017FE-EFDE-4167-AFD7-5B6E938A8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3CAEA8-0F56-47C0-8B5B-D16E4225A3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5057D60-0811-49FF-9DEF-36E771D251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F277CD-162C-47DD-B84E-E2F845C22D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F55B5845-10B1-433B-B1BF-1833A09A489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34" r:id="rId1"/>
    <p:sldLayoutId id="2147489635" r:id="rId2"/>
    <p:sldLayoutId id="2147489636" r:id="rId3"/>
    <p:sldLayoutId id="2147489637" r:id="rId4"/>
    <p:sldLayoutId id="2147489638" r:id="rId5"/>
    <p:sldLayoutId id="2147489639" r:id="rId6"/>
    <p:sldLayoutId id="2147489640" r:id="rId7"/>
    <p:sldLayoutId id="2147489641" r:id="rId8"/>
    <p:sldLayoutId id="2147489642" r:id="rId9"/>
    <p:sldLayoutId id="2147489643" r:id="rId10"/>
    <p:sldLayoutId id="2147489644" r:id="rId11"/>
    <p:sldLayoutId id="214748964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rs.org.hk/support.asp" TargetMode="External"/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574681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耶穌復活主日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11000" dirty="0">
                <a:solidFill>
                  <a:srgbClr val="FFFF00"/>
                </a:solidFill>
                <a:ea typeface="華康粗黑體" panose="020B0709000000000000" pitchFamily="49" charset="-120"/>
              </a:rPr>
              <a:t>你思念什麼</a:t>
            </a:r>
            <a:r>
              <a:rPr lang="en-US" altLang="zh-TW" sz="110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 </a:t>
            </a:r>
            <a:r>
              <a:rPr lang="zh-TW" altLang="en-US" sz="4000" spc="600" dirty="0">
                <a:solidFill>
                  <a:schemeClr val="bg1"/>
                </a:solidFill>
                <a:ea typeface="華康粗黑體" panose="020B0709000000000000" pitchFamily="49" charset="-120"/>
              </a:rPr>
              <a:t>我的心頭好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?——</a:t>
            </a:r>
          </a:p>
        </p:txBody>
      </p:sp>
    </p:spTree>
    <p:extLst>
      <p:ext uri="{BB962C8B-B14F-4D97-AF65-F5344CB8AC3E}">
        <p14:creationId xmlns:p14="http://schemas.microsoft.com/office/powerpoint/2010/main" val="300805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626" y="196233"/>
            <a:ext cx="9018782" cy="6473127"/>
          </a:xfrm>
        </p:spPr>
        <p:txBody>
          <a:bodyPr/>
          <a:lstStyle/>
          <a:p>
            <a:pPr lvl="0" algn="just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400" spc="-150" dirty="0">
                <a:ea typeface="華康正顏楷體W7(P)" panose="03000700000000000000" pitchFamily="66" charset="-120"/>
              </a:rPr>
              <a:t>你們既然與基督一同復活了</a:t>
            </a:r>
            <a:r>
              <a:rPr lang="en-US" altLang="zh-TW" sz="44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spc="-150" dirty="0">
                <a:ea typeface="華康正顏楷體W7(P)" panose="03000700000000000000" pitchFamily="66" charset="-120"/>
              </a:rPr>
              <a:t>就該</a:t>
            </a:r>
            <a:r>
              <a:rPr lang="zh-TW" altLang="en-US" sz="44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追求天上的事</a:t>
            </a:r>
            <a:r>
              <a:rPr lang="en-US" altLang="zh-TW" sz="4400" spc="-150" dirty="0">
                <a:ea typeface="華康正顏楷體W7(P)" panose="03000700000000000000" pitchFamily="66" charset="-120"/>
              </a:rPr>
              <a:t>;</a:t>
            </a:r>
            <a:r>
              <a:rPr lang="zh-TW" altLang="en-US" sz="4400" spc="-150" dirty="0">
                <a:ea typeface="華康正顏楷體W7(P)" panose="03000700000000000000" pitchFamily="66" charset="-120"/>
              </a:rPr>
              <a:t>因為你們已經死了</a:t>
            </a:r>
            <a:r>
              <a:rPr lang="en-US" altLang="zh-TW" sz="44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spc="-150" dirty="0">
                <a:ea typeface="華康正顏楷體W7(P)" panose="03000700000000000000" pitchFamily="66" charset="-120"/>
              </a:rPr>
              <a:t>你們的生命</a:t>
            </a:r>
            <a:r>
              <a:rPr lang="en-US" altLang="zh-TW" sz="44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spc="-150" dirty="0">
                <a:ea typeface="華康正顏楷體W7(P)" panose="03000700000000000000" pitchFamily="66" charset="-120"/>
              </a:rPr>
              <a:t>已與基督一同藏</a:t>
            </a:r>
            <a:r>
              <a:rPr lang="zh-TW" altLang="en-US" sz="44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在天主內</a:t>
            </a:r>
            <a:r>
              <a:rPr lang="en-US" altLang="zh-TW" sz="4400" spc="-15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追求天上事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但牢牢扎根地上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在世修行而不受世俗污染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在世而不屬世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出污泥而不染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藏在天主內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屬神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屬靈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思想像基督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生活像基督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並以福音精神為生活準則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499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626" y="196233"/>
            <a:ext cx="9018782" cy="6545135"/>
          </a:xfrm>
        </p:spPr>
        <p:txBody>
          <a:bodyPr/>
          <a:lstStyle/>
          <a:p>
            <a:pPr lvl="0" algn="just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400" spc="-150" dirty="0">
                <a:ea typeface="華康正顏楷體W7(P)" panose="03000700000000000000" pitchFamily="66" charset="-120"/>
              </a:rPr>
              <a:t>你們尋找那被釘在十字架上的納匝肋人耶穌</a:t>
            </a:r>
            <a:r>
              <a:rPr lang="en-US" altLang="zh-TW" sz="44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他已經復活了</a:t>
            </a:r>
            <a:r>
              <a:rPr lang="en-US" altLang="zh-TW" sz="44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不在這裡了</a:t>
            </a:r>
            <a:r>
              <a:rPr lang="en-US" altLang="zh-TW" sz="4400" spc="-15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不在這裡了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必須先死才能生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先破後立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不受文化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歷史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經驗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學識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制度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家庭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宗教教條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政治正確所束縛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已經復活了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新生命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新思維</a:t>
            </a:r>
            <a:r>
              <a:rPr lang="en-US" altLang="zh-TW" sz="4000" dirty="0">
                <a:ea typeface="華康儷中黑" panose="020B0509000000000000" pitchFamily="49" charset="-120"/>
              </a:rPr>
              <a:t>(Paradigm shift),</a:t>
            </a:r>
            <a:r>
              <a:rPr lang="zh-TW" altLang="en-US" sz="4000" dirty="0">
                <a:ea typeface="華康儷中黑" panose="020B0509000000000000" pitchFamily="49" charset="-120"/>
              </a:rPr>
              <a:t>新框架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新方向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沉浸而執著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快樂而瀟灑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.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  <a:sym typeface="Wingdings" panose="05000000000000000000" pitchFamily="2" charset="2"/>
              </a:rPr>
              <a:t>鵬</a:t>
            </a:r>
            <a:r>
              <a:rPr lang="en-US" altLang="zh-TW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  <a:sym typeface="Wingdings" panose="05000000000000000000" pitchFamily="2" charset="2"/>
              </a:rPr>
              <a:t>,</a:t>
            </a:r>
            <a:r>
              <a:rPr lang="zh-TW" altLang="en-US" sz="3600" b="0" i="0" spc="-15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正顏楷體W7(P)" panose="03000700000000000000" pitchFamily="66" charset="-120"/>
              </a:rPr>
              <a:t>怒而飛</a:t>
            </a:r>
            <a:r>
              <a:rPr lang="en-US" altLang="zh-TW" sz="3600" b="0" i="0" spc="-15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3600" b="0" i="0" spc="-15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正顏楷體W7(P)" panose="03000700000000000000" pitchFamily="66" charset="-120"/>
              </a:rPr>
              <a:t>其翼若垂天之雲</a:t>
            </a:r>
            <a:r>
              <a:rPr lang="en-US" altLang="zh-TW" sz="3600" b="0" i="0" spc="-15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正顏楷體W7(P)" panose="03000700000000000000" pitchFamily="66" charset="-120"/>
              </a:rPr>
              <a:t>;</a:t>
            </a:r>
            <a:r>
              <a:rPr lang="zh-TW" altLang="en-US" sz="3600" b="0" i="0" spc="-15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正顏楷體W7(P)" panose="03000700000000000000" pitchFamily="66" charset="-120"/>
              </a:rPr>
              <a:t>水擊三千里</a:t>
            </a:r>
            <a:r>
              <a:rPr lang="en-US" altLang="zh-TW" sz="3600" b="0" i="0" spc="-15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3600" b="0" i="0" spc="-15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正顏楷體W7(P)" panose="03000700000000000000" pitchFamily="66" charset="-120"/>
              </a:rPr>
              <a:t>摶扶搖而上者九萬里</a:t>
            </a:r>
            <a:r>
              <a:rPr lang="en-US" altLang="zh-TW" sz="3600" b="0" i="0" spc="-15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正顏楷體W7(P)" panose="03000700000000000000" pitchFamily="66" charset="-120"/>
              </a:rPr>
              <a:t>;</a:t>
            </a:r>
            <a:r>
              <a:rPr lang="zh-TW" altLang="en-US" sz="3600" b="0" i="0" spc="-15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正顏楷體W7(P)" panose="03000700000000000000" pitchFamily="66" charset="-120"/>
              </a:rPr>
              <a:t>去以六月息也</a:t>
            </a:r>
            <a:r>
              <a:rPr lang="en-US" altLang="zh-TW" sz="3600" b="0" i="0" spc="-15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正顏楷體W7(P)" panose="03000700000000000000" pitchFamily="66" charset="-120"/>
              </a:rPr>
              <a:t>.</a:t>
            </a:r>
            <a:r>
              <a:rPr lang="en-US" altLang="zh-TW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 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39F7FA6-8B62-406F-BAFC-F544313432C9}"/>
              </a:ext>
            </a:extLst>
          </p:cNvPr>
          <p:cNvSpPr txBox="1"/>
          <p:nvPr/>
        </p:nvSpPr>
        <p:spPr>
          <a:xfrm>
            <a:off x="8352928" y="6217338"/>
            <a:ext cx="755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莊子</a:t>
            </a:r>
          </a:p>
        </p:txBody>
      </p:sp>
    </p:spTree>
    <p:extLst>
      <p:ext uri="{BB962C8B-B14F-4D97-AF65-F5344CB8AC3E}">
        <p14:creationId xmlns:p14="http://schemas.microsoft.com/office/powerpoint/2010/main" val="387194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552728"/>
          </a:xfrm>
        </p:spPr>
        <p:txBody>
          <a:bodyPr>
            <a:normAutofit/>
          </a:bodyPr>
          <a:lstStyle/>
          <a:p>
            <a:pPr>
              <a:lnSpc>
                <a:spcPts val="56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  <a:cs typeface="Arial" panose="020B0604020202020204" pitchFamily="34" charset="0"/>
              </a:rPr>
              <a:t>你們既然與基督一同復活了</a:t>
            </a:r>
            <a:r>
              <a:rPr lang="en-US" altLang="zh-TW" sz="44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6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  <a:cs typeface="Arial" panose="020B0604020202020204" pitchFamily="34" charset="0"/>
              </a:rPr>
              <a:t>就該追求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天上的事</a:t>
            </a:r>
            <a:r>
              <a:rPr lang="en-US" altLang="zh-TW" sz="4400" dirty="0"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  <a:cs typeface="Arial" panose="020B0604020202020204" pitchFamily="34" charset="0"/>
              </a:rPr>
              <a:t>你們已經死了</a:t>
            </a:r>
            <a:r>
              <a:rPr lang="en-US" altLang="zh-TW" sz="44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6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  <a:cs typeface="Arial" panose="020B0604020202020204" pitchFamily="34" charset="0"/>
              </a:rPr>
              <a:t>你們的生命</a:t>
            </a:r>
            <a:r>
              <a:rPr lang="en-US" altLang="zh-TW" sz="44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  <a:cs typeface="Arial" panose="020B0604020202020204" pitchFamily="34" charset="0"/>
              </a:rPr>
              <a:t>已與基督一同</a:t>
            </a:r>
            <a:endParaRPr lang="en-US" altLang="zh-TW" sz="4400" dirty="0"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5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藏在天主內</a:t>
            </a:r>
            <a:r>
              <a:rPr lang="en-US" altLang="zh-TW" sz="4400" dirty="0"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en-US" altLang="zh-TW" sz="3200" dirty="0"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ea typeface="華康儷中黑" panose="020B0509000000000000" pitchFamily="49" charset="-120"/>
                <a:cs typeface="Arial" panose="020B0604020202020204" pitchFamily="34" charset="0"/>
              </a:rPr>
              <a:t>哥</a:t>
            </a:r>
            <a:r>
              <a:rPr lang="en-US" altLang="zh-TW" sz="3200" dirty="0">
                <a:ea typeface="華康儷中黑" panose="020B0509000000000000" pitchFamily="49" charset="-120"/>
                <a:cs typeface="Arial" panose="020B0604020202020204" pitchFamily="34" charset="0"/>
              </a:rPr>
              <a:t>3:1-3)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  <a:cs typeface="Arial" panose="020B0604020202020204" pitchFamily="34" charset="0"/>
              </a:rPr>
              <a:t>If you were raised with Christ,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seek what is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above</a:t>
            </a:r>
            <a:r>
              <a:rPr lang="en-US" altLang="zh-TW" sz="4400" dirty="0">
                <a:ea typeface="華康儷中黑" panose="020B0509000000000000" pitchFamily="49" charset="-120"/>
                <a:cs typeface="Arial" panose="020B0604020202020204" pitchFamily="34" charset="0"/>
              </a:rPr>
              <a:t>; For you have died, and your life is hidden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  <a:cs typeface="Arial" panose="020B0604020202020204" pitchFamily="34" charset="0"/>
              </a:rPr>
              <a:t>with Christ</a:t>
            </a:r>
            <a:r>
              <a:rPr lang="en-US" altLang="zh-TW" sz="4400" dirty="0">
                <a:highlight>
                  <a:srgbClr val="FF00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in God</a:t>
            </a:r>
            <a:r>
              <a:rPr lang="en-US" altLang="zh-TW" sz="4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en-US" altLang="zh-TW" sz="3200" dirty="0">
                <a:ea typeface="華康儷中黑" panose="020B0509000000000000" pitchFamily="49" charset="-120"/>
                <a:cs typeface="Arial" panose="020B0604020202020204" pitchFamily="34" charset="0"/>
              </a:rPr>
              <a:t> (Cor 3:1-3)</a:t>
            </a:r>
          </a:p>
        </p:txBody>
      </p:sp>
    </p:spTree>
    <p:extLst>
      <p:ext uri="{BB962C8B-B14F-4D97-AF65-F5344CB8AC3E}">
        <p14:creationId xmlns:p14="http://schemas.microsoft.com/office/powerpoint/2010/main" val="3765724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741368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這種人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已經與基督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完全共融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能夠和他</a:t>
            </a:r>
            <a:r>
              <a:rPr lang="zh-TW" altLang="en-US" sz="4400" dirty="0"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心心相印 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用他的眼睛看世界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用他的心愛萬物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person described above is someone who has achieved </a:t>
            </a:r>
            <a:r>
              <a:rPr lang="en-US" altLang="zh-TW" sz="4400" spc="-11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complete union </a:t>
            </a:r>
            <a:r>
              <a:rPr lang="en-US" altLang="zh-TW" sz="4400" spc="-11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with Christ, is able to resonate with Him in heart and mind, </a:t>
            </a:r>
            <a:r>
              <a:rPr lang="en-US" altLang="zh-TW" sz="44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see the world 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through His eyes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love all things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with His heart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  <a:endParaRPr lang="zh-TW" altLang="en-US" sz="44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655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552728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從此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心心念念都是基督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魂牽夢縈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朝思暮想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都是要在基督內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和天主在一起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Thenceforth, every thought, every intention is centered on Christ; </a:t>
            </a:r>
          </a:p>
          <a:p>
            <a:pPr algn="l"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the soul becomes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enraptured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filled with longing,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yearning every moment to be united with God in Christ.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41EFED4-FB61-4973-99B7-B9545992CF1A}"/>
              </a:ext>
            </a:extLst>
          </p:cNvPr>
          <p:cNvSpPr txBox="1"/>
          <p:nvPr/>
        </p:nvSpPr>
        <p:spPr>
          <a:xfrm>
            <a:off x="7882696" y="3735456"/>
            <a:ext cx="936104" cy="4514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zh-TW" altLang="en-US" sz="1400" dirty="0">
                <a:solidFill>
                  <a:srgbClr val="0000FF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眉飛色舞</a:t>
            </a:r>
            <a:endParaRPr lang="en-US" altLang="zh-TW" sz="1400" dirty="0">
              <a:solidFill>
                <a:srgbClr val="0000FF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1400"/>
              </a:lnSpc>
            </a:pPr>
            <a:r>
              <a:rPr lang="zh-TW" altLang="en-US" sz="1400" dirty="0">
                <a:solidFill>
                  <a:srgbClr val="0000FF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神魂超拔</a:t>
            </a:r>
          </a:p>
        </p:txBody>
      </p:sp>
    </p:spTree>
    <p:extLst>
      <p:ext uri="{BB962C8B-B14F-4D97-AF65-F5344CB8AC3E}">
        <p14:creationId xmlns:p14="http://schemas.microsoft.com/office/powerpoint/2010/main" val="53761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741368"/>
          </a:xfrm>
        </p:spPr>
        <p:txBody>
          <a:bodyPr>
            <a:noAutofit/>
          </a:bodyPr>
          <a:lstStyle/>
          <a:p>
            <a:pPr>
              <a:lnSpc>
                <a:spcPts val="51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  <a:cs typeface="Arial" panose="020B0604020202020204" pitchFamily="34" charset="0"/>
              </a:rPr>
              <a:t>所以</a:t>
            </a: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cs typeface="Arial" panose="020B0604020202020204" pitchFamily="34" charset="0"/>
              </a:rPr>
              <a:t>真正的信仰或真正的修為</a:t>
            </a: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cs typeface="Arial" panose="020B0604020202020204" pitchFamily="34" charset="0"/>
              </a:rPr>
              <a:t>都應能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終身受用</a:t>
            </a: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cs typeface="Arial" panose="020B0604020202020204" pitchFamily="34" charset="0"/>
              </a:rPr>
              <a:t>不是納蘭性德所形容的</a:t>
            </a:r>
            <a:endParaRPr lang="en-US" altLang="zh-TW" sz="4000" dirty="0"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51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  <a:cs typeface="Arial" panose="020B0604020202020204" pitchFamily="34" charset="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人生若只如初見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卻道故人心易變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  <a:cs typeface="Arial" panose="020B0604020202020204" pitchFamily="34" charset="0"/>
              </a:rPr>
              <a:t>Therefore, true faith or true cultivation should bring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lifelong benefits </a:t>
            </a:r>
            <a:r>
              <a:rPr lang="en-US" altLang="zh-TW" sz="4000" spc="-100" dirty="0">
                <a:ea typeface="華康儷中黑" panose="020B0509000000000000" pitchFamily="49" charset="-120"/>
                <a:cs typeface="Arial" panose="020B0604020202020204" pitchFamily="34" charset="0"/>
              </a:rPr>
              <a:t>and not be </a:t>
            </a:r>
            <a:r>
              <a:rPr lang="en-US" altLang="zh-TW" sz="4000" spc="-150" dirty="0">
                <a:ea typeface="華康儷中黑" panose="020B0509000000000000" pitchFamily="49" charset="-120"/>
                <a:cs typeface="Arial" panose="020B0604020202020204" pitchFamily="34" charset="0"/>
              </a:rPr>
              <a:t>subject to the fickleness of human hearts, as </a:t>
            </a: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described in </a:t>
            </a:r>
            <a:r>
              <a:rPr lang="en-US" altLang="zh-TW" sz="3800" dirty="0" err="1">
                <a:ea typeface="華康儷中黑" panose="020B0509000000000000" pitchFamily="49" charset="-120"/>
                <a:cs typeface="Arial" panose="020B0604020202020204" pitchFamily="34" charset="0"/>
              </a:rPr>
              <a:t>Nalan</a:t>
            </a:r>
            <a:r>
              <a:rPr lang="en-US" altLang="zh-TW" sz="3800" dirty="0"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800" dirty="0" err="1">
                <a:ea typeface="華康儷中黑" panose="020B0509000000000000" pitchFamily="49" charset="-120"/>
                <a:cs typeface="Arial" panose="020B0604020202020204" pitchFamily="34" charset="0"/>
              </a:rPr>
              <a:t>Xingde's</a:t>
            </a:r>
            <a:r>
              <a:rPr lang="en-US" altLang="zh-TW" sz="3800" dirty="0"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poem:</a:t>
            </a:r>
            <a:r>
              <a:rPr lang="en-US" altLang="zh-TW" sz="4000" spc="-150" dirty="0"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000" spc="-150" dirty="0">
                <a:ea typeface="華康儷中黑" panose="020B0509000000000000" pitchFamily="49" charset="-120"/>
                <a:cs typeface="Arial" panose="020B0604020202020204" pitchFamily="34" charset="0"/>
              </a:rPr>
              <a:t>“</a:t>
            </a:r>
            <a:r>
              <a:rPr lang="en-US" altLang="zh-TW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If life were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like the first time we met </a:t>
            </a:r>
          </a:p>
          <a:p>
            <a:pPr>
              <a:spcBef>
                <a:spcPts val="0"/>
              </a:spcBef>
            </a:pPr>
            <a:r>
              <a:rPr lang="en-US" altLang="zh-TW" sz="3200" dirty="0">
                <a:ea typeface="華康儷中黑" panose="020B0509000000000000" pitchFamily="49" charset="-120"/>
                <a:cs typeface="Arial" panose="020B0604020202020204" pitchFamily="34" charset="0"/>
              </a:rPr>
              <a:t>(we loved so tenderly)</a:t>
            </a: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then the hearts of old lovers would not change so easily</a:t>
            </a: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30668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552728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spcBef>
                <a:spcPts val="0"/>
              </a:spcBef>
            </a:pPr>
            <a:r>
              <a:rPr lang="zh-TW" altLang="en-US" sz="4200" dirty="0">
                <a:ea typeface="華康儷中黑" panose="020B0509000000000000" pitchFamily="49" charset="-120"/>
                <a:cs typeface="Arial" panose="020B0604020202020204" pitchFamily="34" charset="0"/>
              </a:rPr>
              <a:t>人心易變</a:t>
            </a:r>
            <a:r>
              <a:rPr lang="en-US" altLang="zh-TW" sz="4200" dirty="0"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200" dirty="0">
                <a:ea typeface="華康儷中黑" panose="020B0509000000000000" pitchFamily="49" charset="-120"/>
                <a:cs typeface="Arial" panose="020B0604020202020204" pitchFamily="34" charset="0"/>
              </a:rPr>
              <a:t>曾經的海誓山盟</a:t>
            </a:r>
            <a:r>
              <a:rPr lang="en-US" altLang="zh-TW" sz="42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  <a:cs typeface="Arial" panose="020B0604020202020204" pitchFamily="34" charset="0"/>
              </a:rPr>
              <a:t>都成鏡花水月</a:t>
            </a:r>
            <a:r>
              <a:rPr lang="en-US" altLang="zh-TW" sz="4200" dirty="0"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200" dirty="0">
                <a:ea typeface="華康儷中黑" panose="020B0509000000000000" pitchFamily="49" charset="-120"/>
                <a:cs typeface="Arial" panose="020B0604020202020204" pitchFamily="34" charset="0"/>
              </a:rPr>
              <a:t>明明說了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天地合</a:t>
            </a: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乃敢與君絕</a:t>
            </a:r>
            <a:endParaRPr lang="en-US" altLang="zh-TW" sz="4200" dirty="0">
              <a:solidFill>
                <a:srgbClr val="FF0000"/>
              </a:solidFill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5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200" dirty="0">
                <a:solidFill>
                  <a:srgbClr val="9900CC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卻濃情忽然化作輕煙</a:t>
            </a:r>
            <a:r>
              <a:rPr lang="en-US" altLang="zh-TW" sz="4200" dirty="0"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Human hearts are indeed fickle; the once solemn vows and promises become delusions. Despite proclaiming “</a:t>
            </a:r>
            <a:r>
              <a:rPr lang="en-US" altLang="zh-TW" sz="42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until heaven and earth become one, my love shall never end</a:t>
            </a:r>
            <a:r>
              <a:rPr lang="en-US" altLang="zh-TW" sz="4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”; but even profound love would suddenly dissipate like thin smoke.</a:t>
            </a:r>
          </a:p>
        </p:txBody>
      </p:sp>
    </p:spTree>
    <p:extLst>
      <p:ext uri="{BB962C8B-B14F-4D97-AF65-F5344CB8AC3E}">
        <p14:creationId xmlns:p14="http://schemas.microsoft.com/office/powerpoint/2010/main" val="4235578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552728"/>
          </a:xfrm>
        </p:spPr>
        <p:txBody>
          <a:bodyPr>
            <a:normAutofit/>
          </a:bodyPr>
          <a:lstStyle/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這是修行藝術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知情意行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最難掌握的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「意」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即意志力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毅力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韌力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一生由搖籃到墳墓的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堅守方向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Of the four facets that embody the art of cultivation “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Knowledge, Emotion, Intention, Execution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”, the most difficult to master is intention, that is, the person’s own willpower, perseverance, resilience and the fortitude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to stay on course his entire life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  <a:endParaRPr lang="zh-TW" altLang="en-US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792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多少婚姻不能終身相守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多少修道人走不完聖召的路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青年時代參加過多少次感動天地的青年大會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成功掌權後</a:t>
            </a:r>
            <a:r>
              <a:rPr lang="en-US" altLang="zh-TW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卻未必不會以權謀私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Many marriages fail to last a lifetime; many religious individuals are unable to complete the journey of their vocation. In their youth, they may have participated in numerous </a:t>
            </a:r>
            <a:r>
              <a:rPr lang="en-US" altLang="zh-TW" sz="38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inspiring youth gatherings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but upon attaining positions of power, 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they are not immune 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 using their 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power for personal gain.</a:t>
            </a:r>
          </a:p>
        </p:txBody>
      </p:sp>
    </p:spTree>
    <p:extLst>
      <p:ext uri="{BB962C8B-B14F-4D97-AF65-F5344CB8AC3E}">
        <p14:creationId xmlns:p14="http://schemas.microsoft.com/office/powerpoint/2010/main" val="3853331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741368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不忘初心</a:t>
            </a:r>
            <a:r>
              <a:rPr lang="en-US" altLang="zh-TW" sz="48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砥礪前行 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的人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不會太多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不忘初心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到老猶似初相見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的有情人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又有多少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There are not many who can hold onto their </a:t>
            </a:r>
            <a:r>
              <a:rPr lang="en-US" altLang="zh-TW" sz="48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original aspirations and forge ahead</a:t>
            </a:r>
            <a:r>
              <a:rPr lang="en-US" altLang="zh-TW" sz="48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How many are there who, continue to love as fervently </a:t>
            </a:r>
            <a:r>
              <a:rPr lang="en-US" altLang="zh-TW" sz="4800" spc="-1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 their old age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spc="-1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as when they first met?</a:t>
            </a:r>
          </a:p>
        </p:txBody>
      </p:sp>
    </p:spTree>
    <p:extLst>
      <p:ext uri="{BB962C8B-B14F-4D97-AF65-F5344CB8AC3E}">
        <p14:creationId xmlns:p14="http://schemas.microsoft.com/office/powerpoint/2010/main" val="393117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10:34,37-43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伯多祿說：「你們都知道：在若翰宣講洗禮以後，從加里肋亞開始，在全猶太所發生的事：天主怎樣以聖神和德能，傅了納匝肋人耶穌，使他巡行各處，施恩行善，治好一切受魔鬼壓制的人，因為天主同他在一起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「耶穌在猶太人地區，及在耶路撒冷所行一切，我們都是見證人。但是，他們卻把耶穌懸在木架上，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21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今天的人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追逐潮流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連信仰也不過是潮流的一種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看過著名歌劇</a:t>
            </a:r>
            <a:endParaRPr lang="en-US" altLang="zh-TW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4000" i="1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耶穌基督</a:t>
            </a:r>
            <a:r>
              <a:rPr lang="en-US" altLang="zh-TW" sz="4000" i="1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i="1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萬世巨星 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的人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有多少人能活出耶穌的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真福八端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?!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 today's world, people chase trends 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(or fashion?)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even their beliefs become just another trend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Among those who have seen the Broadway musical “</a:t>
            </a:r>
            <a:r>
              <a:rPr lang="en-US" altLang="zh-TW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Jesus Christ Superstar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”, how many are able to live out the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Eight Beatitudes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of Jesus in their lives? </a:t>
            </a:r>
          </a:p>
        </p:txBody>
      </p:sp>
    </p:spTree>
    <p:extLst>
      <p:ext uri="{BB962C8B-B14F-4D97-AF65-F5344CB8AC3E}">
        <p14:creationId xmlns:p14="http://schemas.microsoft.com/office/powerpoint/2010/main" val="3412741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928992" cy="62646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讀書和修養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都應學胡適的</a:t>
            </a:r>
            <a:endParaRPr lang="en-US" altLang="zh-TW" sz="48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</a:t>
            </a:r>
            <a:r>
              <a:rPr lang="zh-TW" altLang="en-US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要能博大要能高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Both in education and personal cultivation, one should learn from Hu Shi's philosophy of “</a:t>
            </a:r>
            <a:r>
              <a:rPr lang="en-US" altLang="zh-TW" sz="48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aspiring for broad-mindedness and greatness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095314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博大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即多方面的接觸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高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即某些部分</a:t>
            </a:r>
            <a:endParaRPr lang="en-US" altLang="zh-TW" sz="38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要</a:t>
            </a:r>
            <a:r>
              <a:rPr lang="zh-TW" altLang="en-US" sz="3800" dirty="0"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執著和深入 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並在知與行之間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讓自己的</a:t>
            </a:r>
            <a:r>
              <a:rPr lang="zh-TW" altLang="en-US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生命不斷的昇華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Aspiring for broad-mindedness means being able to reach out for </a:t>
            </a:r>
            <a:r>
              <a:rPr lang="en-US" altLang="zh-TW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diverse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theories and experiences. Aspiring for greatness means being dedicated and </a:t>
            </a:r>
            <a:r>
              <a:rPr lang="en-US" altLang="zh-TW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delving</a:t>
            </a:r>
            <a:r>
              <a:rPr lang="en-US" altLang="zh-TW" sz="2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鑽研</a:t>
            </a:r>
            <a:r>
              <a:rPr lang="en-US" altLang="zh-TW" sz="2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lang="en-US" altLang="zh-TW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deeply 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into certain areas.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We should also learn to bridge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gap between </a:t>
            </a:r>
            <a:r>
              <a:rPr lang="en-US" altLang="zh-TW" sz="38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knowledge and action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allow one's life to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constantly ascend and be enriched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172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741368"/>
          </a:xfrm>
        </p:spPr>
        <p:txBody>
          <a:bodyPr>
            <a:normAutofit/>
          </a:bodyPr>
          <a:lstStyle/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要學孟子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不是「行」仁義</a:t>
            </a:r>
            <a:r>
              <a:rPr lang="en-US" altLang="zh-TW" sz="36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而是「由」仁義行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即要愛上仁義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經驗到仁義的美好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spc="-13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感受到在實踐時</a:t>
            </a:r>
            <a:r>
              <a:rPr lang="en-US" altLang="zh-TW" sz="3600" spc="-13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en-US" altLang="zh-TW" sz="3600" spc="-130" dirty="0"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 sz="3600" spc="-13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自己確實得益 </a:t>
            </a:r>
            <a:r>
              <a:rPr lang="en-US" altLang="zh-TW" sz="3600" spc="-13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spc="-13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 truly learn from the study of Mencius, we must learn to “</a:t>
            </a:r>
            <a:r>
              <a:rPr lang="en-US" altLang="zh-TW" sz="3600" spc="-13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start from the heart</a:t>
            </a:r>
            <a:r>
              <a:rPr lang="en-US" altLang="zh-TW" sz="3600" spc="-13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to practice 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benevolence and righteousness, </a:t>
            </a:r>
          </a:p>
          <a:p>
            <a:pPr>
              <a:spcBef>
                <a:spcPts val="0"/>
              </a:spcBef>
            </a:pPr>
            <a:r>
              <a:rPr lang="en-US" altLang="zh-TW" sz="3600" spc="-13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not but merely “</a:t>
            </a:r>
            <a:r>
              <a:rPr lang="en-US" altLang="zh-TW" sz="3600" spc="-13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doing</a:t>
            </a:r>
            <a:r>
              <a:rPr lang="en-US" altLang="zh-TW" sz="3600" spc="-13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benevolence and righteousness. This means </a:t>
            </a:r>
            <a:r>
              <a:rPr lang="en-US" altLang="zh-TW" sz="3600" spc="-13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developing a </a:t>
            </a:r>
            <a:r>
              <a:rPr lang="en-US" altLang="zh-TW" sz="36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genuine love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for benevolence and </a:t>
            </a:r>
            <a:r>
              <a:rPr lang="en-US" altLang="zh-TW" sz="3600" spc="-13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righteousness, experiencing the beauty of their virtues, and realizing the </a:t>
            </a:r>
            <a:r>
              <a:rPr lang="en-US" altLang="zh-TW" sz="3600" spc="-13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personal benefits </a:t>
            </a:r>
          </a:p>
          <a:p>
            <a:pPr>
              <a:spcBef>
                <a:spcPts val="0"/>
              </a:spcBef>
            </a:pPr>
            <a:r>
              <a:rPr lang="en-US" altLang="zh-TW" sz="3600" spc="-13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that 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come from putting them into practice</a:t>
            </a:r>
            <a:r>
              <a:rPr lang="en-US" altLang="zh-TW" sz="3600" spc="-13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12222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A521-2142-434B-900C-90E216B8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44" y="116632"/>
            <a:ext cx="9036496" cy="6741368"/>
          </a:xfrm>
        </p:spPr>
        <p:txBody>
          <a:bodyPr>
            <a:normAutofit/>
          </a:bodyPr>
          <a:lstStyle/>
          <a:p>
            <a:pPr>
              <a:lnSpc>
                <a:spcPts val="4900"/>
              </a:lnSpc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然後再和人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分享心得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為自己的美好經驗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為信仰或為一個更豐盛的人生</a:t>
            </a:r>
            <a:endParaRPr lang="en-US" altLang="zh-TW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作見證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人原來可以成聖成賢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49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可以活得崇高而偉大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then, share your insights with others, serving as a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testimony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to your own positive experiences, your faith, or a more abundant life. People can indeed become sanctified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wise 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(a saint and sage)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capable of </a:t>
            </a:r>
          </a:p>
          <a:p>
            <a:pPr algn="l"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living with noble ideals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56A1715-B1CC-4050-90FF-888D16AABC6D}"/>
              </a:ext>
            </a:extLst>
          </p:cNvPr>
          <p:cNvSpPr txBox="1"/>
          <p:nvPr/>
        </p:nvSpPr>
        <p:spPr>
          <a:xfrm>
            <a:off x="6804248" y="6197242"/>
            <a:ext cx="216024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</a:t>
            </a:r>
            <a:r>
              <a:rPr lang="zh-TW" altLang="en-US" sz="2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41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7EE10A-EB3F-4411-BC80-0264939E3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673BFEDA-47D1-475E-9364-B90D514276C6}"/>
              </a:ext>
            </a:extLst>
          </p:cNvPr>
          <p:cNvSpPr>
            <a:spLocks noGrp="1"/>
          </p:cNvSpPr>
          <p:nvPr/>
        </p:nvSpPr>
        <p:spPr>
          <a:xfrm>
            <a:off x="467544" y="260648"/>
            <a:ext cx="8208912" cy="396044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公教教研中心周年籌款</a:t>
            </a:r>
            <a:endParaRPr kumimoji="1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zh-TW" alt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是項籌款活動已獲香港天主教教區批准</a:t>
            </a:r>
            <a:r>
              <a:rPr kumimoji="1" 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kumimoji="1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目的：發揚梵二精神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為基督天國和世界大同而努力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      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我們在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YouTube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上用兩文三語講道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因為我們主張世界大同 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內容：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中國文化</a:t>
            </a:r>
            <a:r>
              <a:rPr kumimoji="1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更豐盛生命 </a:t>
            </a:r>
            <a:r>
              <a:rPr kumimoji="1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天國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(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世界大同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用途：籌募本中心為香港及華人地區的福傳及培育經費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銀行轉賬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或直接存入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恒生銀行帳戶 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233-0-052156 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劃線支票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抬頭：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公教教研中心有限公司</a:t>
            </a: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郵寄地址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香港 新界 上水鄉 興仁村 第一巷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16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號 公教教研中心 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(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註：捐款達港幣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100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元或以上，憑收據可於香港本地申請免稅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網址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：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www.cirs.org.</a:t>
            </a:r>
            <a:r>
              <a:rPr kumimoji="1" lang="en-US" altLang="zh-TW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hk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/support.asp           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查詢請電：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(852)23361205</a:t>
            </a:r>
          </a:p>
          <a:p>
            <a:pPr marL="2667000" marR="0" lvl="0" indent="-2486025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        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請上教研網址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,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填妥捐款表格連同支票寄回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我們過去三年網上的講道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都嚴格實踐了梵二精神的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三結合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信仰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與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生活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與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中國文化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與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社會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r>
              <a:rPr kumimoji="1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並指向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移風易俗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請支持我們的籌款活動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轉發我們的網上講道</a:t>
            </a:r>
            <a:r>
              <a:rPr kumimoji="1" lang="en-US" altLang="zh-TW" sz="2000" b="1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kumimoji="1" lang="en-US" altLang="zh-TW" sz="2000" b="1" i="0" u="sng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CIRS HK YouTube</a:t>
            </a:r>
            <a:r>
              <a:rPr kumimoji="1" lang="en-US" altLang="zh-TW" sz="2000" b="1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傳播梵二的基督精神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給世界一個和平的機會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0000"/>
              </a:highlight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816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D59604-30E1-4F0E-A012-AFAA16C32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LTD.</a:t>
            </a:r>
            <a:endParaRPr lang="zh-TW" altLang="zh-TW" sz="2000" b="1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Account No. </a:t>
            </a: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024-233-0-052156  Hang Seng Bank</a:t>
            </a:r>
            <a:endParaRPr lang="zh-TW" altLang="zh-TW" sz="2000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San Fung Avenue Branch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53 San Fung Avenue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Sheung Shui N.T.  HONG KONG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                               </a:t>
            </a: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Name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Hang Seng Bank Ltd Head Office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Address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83 Des Voeux Road Central Hong Kong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Swift Code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HASE HKHH   </a:t>
            </a: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Code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24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Acct Name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CATHOLIC INSTITUTE FOR RELIGION AND SOCIETY </a:t>
            </a:r>
            <a:r>
              <a:rPr lang="en-US" altLang="zh-TW" sz="2000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LTD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0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Acct No. 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024-233-0-052156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zh-TW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查詢請電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公教教研中心秘書處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(852)23361205  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zh-TW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或電郵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cirshk@netvigator.com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Limited</a:t>
            </a:r>
            <a:endParaRPr lang="zh-TW" altLang="zh-TW" sz="20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Address: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16, 1st Lane, Hing Yan Tsuen, Sheung Shui Village, </a:t>
            </a:r>
            <a:b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New Territories,  Hong Kong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Website</a:t>
            </a:r>
            <a:r>
              <a:rPr lang="en-US" altLang="zh-TW" sz="2000" b="1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</a:t>
            </a:r>
            <a:r>
              <a:rPr lang="en-US" altLang="zh-TW" sz="20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www.cirs.org.</a:t>
            </a:r>
            <a:r>
              <a:rPr lang="en-US" altLang="zh-TW" sz="2000" b="1" kern="100" dirty="0">
                <a:latin typeface="Calibri" panose="020F0502020204030204" pitchFamily="34" charset="0"/>
                <a:cs typeface="Times New Roman" panose="02020603050405020304" pitchFamily="18" charset="0"/>
                <a:hlinkClick r:id="rId2"/>
              </a:rPr>
              <a:t>hk/support.asp</a:t>
            </a:r>
            <a:r>
              <a:rPr lang="en-US" altLang="zh-TW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altLang="zh-TW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--------------------------------------------------------------------------------------------------------</a:t>
            </a:r>
          </a:p>
          <a:p>
            <a:pPr algn="ctr">
              <a:lnSpc>
                <a:spcPts val="2700"/>
              </a:lnSpc>
              <a:spcBef>
                <a:spcPts val="0"/>
              </a:spcBef>
            </a:pPr>
            <a:r>
              <a:rPr lang="zh-TW" altLang="en-US" sz="2000" b="1" dirty="0">
                <a:ea typeface="標楷體" panose="03000509000000000000" pitchFamily="65" charset="-120"/>
              </a:rPr>
              <a:t>我們的</a:t>
            </a:r>
            <a:r>
              <a:rPr lang="en-US" altLang="zh-TW" sz="2000" b="1" dirty="0">
                <a:solidFill>
                  <a:srgbClr val="FF0000"/>
                </a:solidFill>
                <a:ea typeface="標楷體" panose="03000509000000000000" pitchFamily="65" charset="-120"/>
              </a:rPr>
              <a:t>Train the Trainers </a:t>
            </a:r>
            <a:r>
              <a:rPr lang="en-US" altLang="zh-TW" sz="1800" b="1" dirty="0">
                <a:ea typeface="標楷體" panose="03000509000000000000" pitchFamily="65" charset="-120"/>
              </a:rPr>
              <a:t>(</a:t>
            </a:r>
            <a:r>
              <a:rPr lang="zh-TW" altLang="en-US" sz="1800" b="1" dirty="0">
                <a:solidFill>
                  <a:srgbClr val="0000FF"/>
                </a:solidFill>
                <a:ea typeface="標楷體" panose="03000509000000000000" pitchFamily="65" charset="-120"/>
              </a:rPr>
              <a:t>領袖</a:t>
            </a:r>
            <a:r>
              <a:rPr lang="zh-TW" altLang="en-US" sz="1800" b="1" dirty="0">
                <a:solidFill>
                  <a:srgbClr val="FF0000"/>
                </a:solidFill>
                <a:ea typeface="標楷體" panose="03000509000000000000" pitchFamily="65" charset="-120"/>
              </a:rPr>
              <a:t>深度</a:t>
            </a:r>
            <a:r>
              <a:rPr lang="zh-TW" altLang="en-US" sz="1800" b="1" dirty="0">
                <a:solidFill>
                  <a:srgbClr val="0000FF"/>
                </a:solidFill>
                <a:ea typeface="標楷體" panose="03000509000000000000" pitchFamily="65" charset="-120"/>
              </a:rPr>
              <a:t>培訓</a:t>
            </a:r>
            <a:r>
              <a:rPr lang="en-US" altLang="zh-TW" sz="1800" b="1" dirty="0"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ea typeface="標楷體" panose="03000509000000000000" pitchFamily="65" charset="-120"/>
              </a:rPr>
              <a:t>計劃</a:t>
            </a:r>
            <a:r>
              <a:rPr lang="en-US" altLang="zh-TW" sz="2000" b="1" dirty="0">
                <a:ea typeface="標楷體" panose="03000509000000000000" pitchFamily="65" charset="-120"/>
              </a:rPr>
              <a:t>,</a:t>
            </a:r>
            <a:r>
              <a:rPr lang="zh-TW" altLang="en-US" sz="2000" b="1" dirty="0">
                <a:ea typeface="標楷體" panose="03000509000000000000" pitchFamily="65" charset="-120"/>
              </a:rPr>
              <a:t>也是指向上述的</a:t>
            </a:r>
            <a:r>
              <a:rPr lang="zh-TW" altLang="en-US" sz="2000" b="1" dirty="0">
                <a:highlight>
                  <a:srgbClr val="FFFF00"/>
                </a:highlight>
                <a:ea typeface="標楷體" panose="03000509000000000000" pitchFamily="65" charset="-120"/>
              </a:rPr>
              <a:t>三結合</a:t>
            </a:r>
            <a:endParaRPr lang="en-US" altLang="zh-TW" sz="2000" b="1" dirty="0">
              <a:highlight>
                <a:srgbClr val="FFFF00"/>
              </a:highlight>
              <a:ea typeface="標楷體" panose="03000509000000000000" pitchFamily="65" charset="-120"/>
            </a:endParaRPr>
          </a:p>
          <a:p>
            <a:pPr algn="ctr">
              <a:lnSpc>
                <a:spcPts val="2700"/>
              </a:lnSpc>
              <a:spcBef>
                <a:spcPts val="0"/>
              </a:spcBef>
            </a:pPr>
            <a:r>
              <a:rPr lang="zh-TW" altLang="en-US" sz="2000" b="1" dirty="0">
                <a:ea typeface="標楷體" panose="03000509000000000000" pitchFamily="65" charset="-120"/>
              </a:rPr>
              <a:t>希望能在國內和其它華人地區推廣有助建設</a:t>
            </a:r>
            <a:r>
              <a:rPr lang="zh-TW" altLang="en-US" sz="2000" b="1" dirty="0">
                <a:solidFill>
                  <a:srgbClr val="FF0000"/>
                </a:solidFill>
                <a:ea typeface="標楷體" panose="03000509000000000000" pitchFamily="65" charset="-120"/>
              </a:rPr>
              <a:t>天國</a:t>
            </a:r>
            <a:r>
              <a:rPr lang="zh-TW" altLang="en-US" sz="2000" b="1" dirty="0">
                <a:ea typeface="標楷體" panose="03000509000000000000" pitchFamily="65" charset="-120"/>
              </a:rPr>
              <a:t>和</a:t>
            </a:r>
            <a:r>
              <a:rPr lang="zh-TW" altLang="en-US" sz="2000" b="1" dirty="0">
                <a:solidFill>
                  <a:srgbClr val="FF0000"/>
                </a:solidFill>
                <a:ea typeface="標楷體" panose="03000509000000000000" pitchFamily="65" charset="-120"/>
              </a:rPr>
              <a:t>大同</a:t>
            </a:r>
            <a:r>
              <a:rPr lang="zh-TW" altLang="en-US" sz="2000" b="1" dirty="0">
                <a:ea typeface="標楷體" panose="03000509000000000000" pitchFamily="65" charset="-120"/>
              </a:rPr>
              <a:t>的信仰</a:t>
            </a:r>
            <a:endParaRPr lang="en-US" altLang="zh-TW" sz="2000" b="1" dirty="0">
              <a:ea typeface="標楷體" panose="03000509000000000000" pitchFamily="65" charset="-120"/>
            </a:endParaRPr>
          </a:p>
          <a:p>
            <a:pPr algn="ctr">
              <a:lnSpc>
                <a:spcPts val="2700"/>
              </a:lnSpc>
              <a:spcBef>
                <a:spcPts val="0"/>
              </a:spcBef>
            </a:pPr>
            <a:r>
              <a:rPr lang="zh-TW" altLang="en-US" sz="2000" b="1" dirty="0">
                <a:ea typeface="標楷體" panose="03000509000000000000" pitchFamily="65" charset="-120"/>
              </a:rPr>
              <a:t>為世界和平帶來希望</a:t>
            </a:r>
            <a:r>
              <a:rPr lang="en-US" altLang="zh-TW" sz="2000" b="1" dirty="0">
                <a:ea typeface="標楷體" panose="03000509000000000000" pitchFamily="65" charset="-120"/>
              </a:rPr>
              <a:t>.</a:t>
            </a:r>
            <a:r>
              <a:rPr lang="zh-TW" altLang="en-US" sz="2000" b="1" dirty="0">
                <a:ea typeface="標楷體" panose="03000509000000000000" pitchFamily="65" charset="-120"/>
              </a:rPr>
              <a:t>這是我做神父五十多年來的渴望和追求</a:t>
            </a:r>
            <a:r>
              <a:rPr lang="en-US" altLang="zh-TW" sz="2000" b="1" dirty="0">
                <a:ea typeface="標楷體" panose="03000509000000000000" pitchFamily="65" charset="-120"/>
              </a:rPr>
              <a:t>,</a:t>
            </a:r>
            <a:r>
              <a:rPr lang="zh-TW" altLang="en-US" sz="2000" b="1" dirty="0">
                <a:ea typeface="標楷體" panose="03000509000000000000" pitchFamily="65" charset="-120"/>
              </a:rPr>
              <a:t>請大力支持</a:t>
            </a:r>
            <a:r>
              <a:rPr lang="en-US" altLang="zh-TW" sz="2000" b="1" dirty="0">
                <a:ea typeface="標楷體" panose="03000509000000000000" pitchFamily="65" charset="-120"/>
              </a:rPr>
              <a:t>!</a:t>
            </a:r>
          </a:p>
        </p:txBody>
      </p:sp>
      <p:sp>
        <p:nvSpPr>
          <p:cNvPr id="2" name="文字方塊 1"/>
          <p:cNvSpPr txBox="1"/>
          <p:nvPr/>
        </p:nvSpPr>
        <p:spPr>
          <a:xfrm rot="21269807">
            <a:off x="143428" y="977203"/>
            <a:ext cx="2342652" cy="861774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Fund Raising</a:t>
            </a: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Approved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by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HK</a:t>
            </a:r>
            <a:r>
              <a:rPr kumimoji="1" lang="en-US" altLang="zh-HK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1" lang="en-US" altLang="zh-HK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Catholic Diocese</a:t>
            </a:r>
            <a:endParaRPr kumimoji="1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335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8153C388-57BB-4B73-AE33-3C58CABCB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願復活的基督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spc="6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幫助你戰勝疫情和所有困難</a:t>
            </a:r>
            <a:endParaRPr lang="en-US" altLang="zh-TW" sz="4800" spc="6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殺死了。第三天，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天主使他復活了，叫他顯現出來，不是給所有百姓，而是給天主所預先揀選的見證人，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就是給我們這些、在他從死者中復活後，與他同食共飲的人。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「他吩咐我們向百姓講道，指證他就是天主所立：生者與死者的判官。一切先知都為他作證：凡信他的人，賴他的名字，都要獲得罪赦。」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1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恭讀聖保祿宗徒致哥羅森人書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3:1-4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lv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你們既然與基督一同復活了，就該追求天上的事；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在那裡，有基督坐在天主的右邊。你們該思念天上的事，不該思念地上的事，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因為你們已經死了，你們的生命，已與基督一同藏在天主內；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當基督、我們的生命，顯現時，那時，你們也要與他一同，出現在光榮之中。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2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16:1-7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安息日一過，瑪利亞瑪達肋納、雅各伯的母親瑪利亞，和撒羅默，買了香料，要去傅抹耶穌。一周的第一天，大清早，她們來到墳墓那裡；那時，太陽剛升起。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她們彼此說：「誰能給我們從墳墓門口，滾開那塊石頭呢？」但舉目一望，看見那塊很大的石頭，已經滾開了。她們進入了墳墓，看見一個少年人，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8046169" y="625211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20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坐在右邊，穿著白衣，就非常驚恐。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那少年人向他們說：「不要驚惶！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你們尋找那被釘在十字架上的納匝肋人耶穌，他已經復活了，不在這裡了；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請看安放過他的地方！但是，你們去，告訴他的門徒和伯多祿，說：他在你們之先，到加里肋亞去；在那裡，你們要看見他，就如他曾告訴過你們的。」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0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耶穌復活主日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11000" dirty="0">
                <a:solidFill>
                  <a:srgbClr val="FFFF00"/>
                </a:solidFill>
                <a:ea typeface="華康粗黑體" panose="020B0709000000000000" pitchFamily="49" charset="-120"/>
              </a:rPr>
              <a:t>你思念什麼</a:t>
            </a:r>
            <a:r>
              <a:rPr lang="en-US" altLang="zh-TW" sz="110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 </a:t>
            </a:r>
            <a:r>
              <a:rPr lang="zh-TW" altLang="en-US" sz="4000" spc="600" dirty="0">
                <a:solidFill>
                  <a:schemeClr val="bg1"/>
                </a:solidFill>
                <a:ea typeface="華康粗黑體" panose="020B0709000000000000" pitchFamily="49" charset="-120"/>
              </a:rPr>
              <a:t>我的心頭好</a:t>
            </a:r>
            <a:r>
              <a:rPr lang="en-US" altLang="zh-TW" sz="4000" spc="6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1949286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626" y="196233"/>
            <a:ext cx="9018782" cy="6329111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天主使他復活了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叫他顯現出來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不是給所有百姓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而是給天主所預先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揀選的見證人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你們既然與基督一同復活了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就該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追求天上的事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因為你們已經死了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你們的生命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已與基督一同藏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在天主內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你們尋找那被釘在十字架上的納匝肋人耶穌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他已經復活了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不在這裡了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626" y="196233"/>
            <a:ext cx="9018782" cy="6545135"/>
          </a:xfrm>
        </p:spPr>
        <p:txBody>
          <a:bodyPr/>
          <a:lstStyle/>
          <a:p>
            <a:pPr lvl="0" algn="just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400" dirty="0">
                <a:ea typeface="華康正顏楷體W7(P)" panose="03000700000000000000" pitchFamily="66" charset="-120"/>
              </a:rPr>
              <a:t>天主使他復活了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叫他顯現出來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不是給所有百姓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而是給天主所預先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揀選的見證人</a:t>
            </a:r>
            <a:r>
              <a:rPr lang="en-US" altLang="zh-TW" sz="44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見證人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從一開始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天主教便不是靠說服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而是靠生活的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經驗</a:t>
            </a:r>
            <a:r>
              <a:rPr lang="zh-TW" altLang="en-US" sz="4000" dirty="0">
                <a:ea typeface="華康儷中黑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見證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不是見證生命的</a:t>
            </a:r>
            <a:r>
              <a:rPr lang="zh-TW" altLang="en-US" sz="4000" i="1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一部分</a:t>
            </a:r>
            <a:r>
              <a:rPr lang="zh-TW" altLang="en-US" sz="4000" i="1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ea typeface="華康儷中黑" panose="020B0509000000000000" pitchFamily="49" charset="-120"/>
              </a:rPr>
              <a:t>如奇蹟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順利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無苦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直線向上</a:t>
            </a:r>
            <a:r>
              <a:rPr lang="en-US" altLang="zh-TW" sz="4000" dirty="0">
                <a:ea typeface="華康儷中黑" panose="020B0509000000000000" pitchFamily="49" charset="-120"/>
              </a:rPr>
              <a:t>)</a:t>
            </a:r>
            <a:r>
              <a:rPr lang="zh-TW" altLang="en-US" sz="4000" dirty="0">
                <a:ea typeface="華康儷中黑" panose="020B0509000000000000" pitchFamily="49" charset="-120"/>
              </a:rPr>
              <a:t>而是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生命的</a:t>
            </a:r>
            <a:r>
              <a:rPr lang="zh-TW" altLang="en-US" sz="4000" i="1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全部</a:t>
            </a:r>
            <a:r>
              <a:rPr lang="zh-TW" altLang="en-US" sz="4000" i="1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 </a:t>
            </a:r>
            <a:r>
              <a:rPr lang="en-US" altLang="zh-TW" dirty="0">
                <a:highlight>
                  <a:srgbClr val="FFFF00"/>
                </a:highlight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生老病死成敗得失喜怒哀樂</a:t>
            </a:r>
            <a:r>
              <a:rPr lang="en-US" altLang="zh-TW" dirty="0">
                <a:highlight>
                  <a:srgbClr val="FFFF00"/>
                </a:highlight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基督在各方面與我們相似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只是沒罪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我們不應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在各方面與基督看齊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嗎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40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31623</TotalTime>
  <Words>2514</Words>
  <Application>Microsoft Office PowerPoint</Application>
  <PresentationFormat>如螢幕大小 (4:3)</PresentationFormat>
  <Paragraphs>165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27</vt:i4>
      </vt:variant>
    </vt:vector>
  </HeadingPairs>
  <TitlesOfParts>
    <vt:vector size="44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預設簡報設計</vt:lpstr>
      <vt:lpstr>1_預設簡報設計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1741</cp:revision>
  <dcterms:created xsi:type="dcterms:W3CDTF">2006-09-26T01:05:23Z</dcterms:created>
  <dcterms:modified xsi:type="dcterms:W3CDTF">2024-03-25T08:08:02Z</dcterms:modified>
</cp:coreProperties>
</file>